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Roboto"/>
      <p:regular r:id="rId33"/>
      <p:bold r:id="rId34"/>
      <p:italic r:id="rId35"/>
      <p:boldItalic r:id="rId36"/>
    </p:embeddedFont>
    <p:embeddedFont>
      <p:font typeface="Nunito"/>
      <p:regular r:id="rId37"/>
      <p:bold r:id="rId38"/>
      <p:italic r:id="rId39"/>
      <p:boldItalic r:id="rId40"/>
    </p:embeddedFont>
    <p:embeddedFont>
      <p:font typeface="Inter"/>
      <p:regular r:id="rId41"/>
      <p:bold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7" roundtripDataSignature="AMtx7mixfNXZ3SpHkRe/GpMNssTwCWED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7.xml"/><Relationship Id="rId44" Type="http://schemas.openxmlformats.org/officeDocument/2006/relationships/font" Target="fonts/CenturyGothic-bold.fntdata"/><Relationship Id="rId21" Type="http://schemas.openxmlformats.org/officeDocument/2006/relationships/slide" Target="slides/slide16.xml"/><Relationship Id="rId43" Type="http://schemas.openxmlformats.org/officeDocument/2006/relationships/font" Target="fonts/CenturyGothic-regular.fntdata"/><Relationship Id="rId24" Type="http://schemas.openxmlformats.org/officeDocument/2006/relationships/slide" Target="slides/slide19.xml"/><Relationship Id="rId46" Type="http://schemas.openxmlformats.org/officeDocument/2006/relationships/font" Target="fonts/CenturyGothic-boldItalic.fntdata"/><Relationship Id="rId23" Type="http://schemas.openxmlformats.org/officeDocument/2006/relationships/slide" Target="slides/slide18.xml"/><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9"/>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8"/>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8"/>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38"/>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39"/>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9"/>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40"/>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0"/>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40"/>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40"/>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9" name="Google Shape;99;p40"/>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41"/>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1"/>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2"/>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42"/>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42"/>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42"/>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42"/>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42"/>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42"/>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42"/>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3"/>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43"/>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43"/>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43"/>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43"/>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43"/>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43"/>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43"/>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43"/>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43"/>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43"/>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4"/>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45"/>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5"/>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4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2"/>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0" name="Google Shape;40;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33"/>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7" name="Google Shape;47;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3" name="Google Shape;53;p34"/>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4" name="Google Shape;54;p34"/>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5" name="Google Shape;55;p34"/>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6" name="Google Shape;56;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36"/>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36"/>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7"/>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37"/>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8"/>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28"/>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28"/>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8"/>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28"/>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2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mygreatlearning.com/blog/what-is-regression/" TargetMode="External"/><Relationship Id="rId4" Type="http://schemas.openxmlformats.org/officeDocument/2006/relationships/image" Target="../media/image25.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night sky with mountains far away on the horizon" id="152" name="Google Shape;152;p1"/>
          <p:cNvPicPr preferRelativeResize="0"/>
          <p:nvPr/>
        </p:nvPicPr>
        <p:blipFill rotWithShape="1">
          <a:blip r:embed="rId3">
            <a:alphaModFix amt="20000"/>
          </a:blip>
          <a:srcRect b="0" l="0" r="0" t="0"/>
          <a:stretch/>
        </p:blipFill>
        <p:spPr>
          <a:xfrm>
            <a:off x="109354" y="167650"/>
            <a:ext cx="12191980" cy="6857990"/>
          </a:xfrm>
          <a:prstGeom prst="rect">
            <a:avLst/>
          </a:prstGeom>
          <a:noFill/>
          <a:ln>
            <a:noFill/>
          </a:ln>
        </p:spPr>
      </p:pic>
      <p:sp>
        <p:nvSpPr>
          <p:cNvPr id="153" name="Google Shape;153;p1"/>
          <p:cNvSpPr txBox="1"/>
          <p:nvPr>
            <p:ph type="ctrTitle"/>
          </p:nvPr>
        </p:nvSpPr>
        <p:spPr>
          <a:xfrm>
            <a:off x="4043081" y="1954182"/>
            <a:ext cx="7197726" cy="242146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b="1" lang="en-US" u="sng"/>
              <a:t>Project P375</a:t>
            </a:r>
            <a:endParaRPr/>
          </a:p>
        </p:txBody>
      </p:sp>
      <p:sp>
        <p:nvSpPr>
          <p:cNvPr id="154" name="Google Shape;154;p1"/>
          <p:cNvSpPr txBox="1"/>
          <p:nvPr>
            <p:ph idx="1" type="subTitle"/>
          </p:nvPr>
        </p:nvSpPr>
        <p:spPr>
          <a:xfrm>
            <a:off x="6873239" y="4537881"/>
            <a:ext cx="3018827" cy="140546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560"/>
              <a:buNone/>
            </a:pPr>
            <a:r>
              <a:rPr b="1" lang="en-US" sz="3200" u="sng">
                <a:solidFill>
                  <a:schemeClr val="dk1"/>
                </a:solidFill>
              </a:rPr>
              <a:t>REGRESSION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ph type="title"/>
          </p:nvPr>
        </p:nvSpPr>
        <p:spPr>
          <a:xfrm>
            <a:off x="983393" y="601131"/>
            <a:ext cx="9404723" cy="71885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en-US" u="sng"/>
              <a:t>Removing duplicate rows</a:t>
            </a:r>
            <a:endParaRPr u="sng"/>
          </a:p>
        </p:txBody>
      </p:sp>
      <p:pic>
        <p:nvPicPr>
          <p:cNvPr id="216" name="Google Shape;216;p10"/>
          <p:cNvPicPr preferRelativeResize="0"/>
          <p:nvPr>
            <p:ph idx="1" type="body"/>
          </p:nvPr>
        </p:nvPicPr>
        <p:blipFill rotWithShape="1">
          <a:blip r:embed="rId3">
            <a:alphaModFix/>
          </a:blip>
          <a:srcRect b="0" l="0" r="0" t="0"/>
          <a:stretch/>
        </p:blipFill>
        <p:spPr>
          <a:xfrm>
            <a:off x="6179779" y="2268914"/>
            <a:ext cx="5043114" cy="2991088"/>
          </a:xfrm>
          <a:prstGeom prst="rect">
            <a:avLst/>
          </a:prstGeom>
          <a:noFill/>
          <a:ln>
            <a:noFill/>
          </a:ln>
        </p:spPr>
      </p:pic>
      <p:sp>
        <p:nvSpPr>
          <p:cNvPr id="217" name="Google Shape;217;p10"/>
          <p:cNvSpPr txBox="1"/>
          <p:nvPr/>
        </p:nvSpPr>
        <p:spPr>
          <a:xfrm>
            <a:off x="582742" y="2766646"/>
            <a:ext cx="4028336"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E8E8E8"/>
              </a:buClr>
              <a:buSzPts val="1800"/>
              <a:buFont typeface="Noto Sans Symbols"/>
              <a:buChar char="❖"/>
            </a:pPr>
            <a:r>
              <a:rPr b="0" i="0" lang="en-US" sz="1800">
                <a:solidFill>
                  <a:srgbClr val="E8E8E8"/>
                </a:solidFill>
                <a:latin typeface="Arial"/>
                <a:ea typeface="Arial"/>
                <a:cs typeface="Arial"/>
                <a:sym typeface="Arial"/>
              </a:rPr>
              <a:t>Duplicate data can have detrimental effects on your machine learning models and outcomes, such as </a:t>
            </a:r>
            <a:r>
              <a:rPr b="0" i="0" lang="en-US" sz="1800">
                <a:solidFill>
                  <a:srgbClr val="E2EEFF"/>
                </a:solidFill>
                <a:latin typeface="Arial"/>
                <a:ea typeface="Arial"/>
                <a:cs typeface="Arial"/>
                <a:sym typeface="Arial"/>
              </a:rPr>
              <a:t>reducing data diversity and representativeness, which can lead to overfitting or biased models.</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idx="4294967295" type="title"/>
          </p:nvPr>
        </p:nvSpPr>
        <p:spPr>
          <a:xfrm>
            <a:off x="0" y="374650"/>
            <a:ext cx="8824913" cy="56673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u="sng"/>
              <a:t>Understanding the data</a:t>
            </a:r>
            <a:endParaRPr u="sng"/>
          </a:p>
        </p:txBody>
      </p:sp>
      <p:sp>
        <p:nvSpPr>
          <p:cNvPr id="223" name="Google Shape;223;p11"/>
          <p:cNvSpPr txBox="1"/>
          <p:nvPr>
            <p:ph idx="4294967295" type="body"/>
          </p:nvPr>
        </p:nvSpPr>
        <p:spPr>
          <a:xfrm>
            <a:off x="0" y="2079625"/>
            <a:ext cx="6299200" cy="32845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A t-test is an inferential statistic used to determine if there is a significant difference between the means of two groups and how they are related</a:t>
            </a:r>
            <a:endParaRPr/>
          </a:p>
          <a:p>
            <a:pPr indent="-241300" lvl="0" marL="342900" rtl="0" algn="l">
              <a:spcBef>
                <a:spcPts val="1000"/>
              </a:spcBef>
              <a:spcAft>
                <a:spcPts val="0"/>
              </a:spcAft>
              <a:buSzPts val="1600"/>
              <a:buNone/>
            </a:pPr>
            <a:r>
              <a:t/>
            </a:r>
            <a:endParaRPr/>
          </a:p>
          <a:p>
            <a:pPr indent="-342900" lvl="0" marL="342900" rtl="0" algn="l">
              <a:spcBef>
                <a:spcPts val="1000"/>
              </a:spcBef>
              <a:spcAft>
                <a:spcPts val="0"/>
              </a:spcAft>
              <a:buSzPts val="1600"/>
              <a:buChar char="►"/>
            </a:pPr>
            <a:r>
              <a:rPr lang="en-US"/>
              <a:t>Charges of smoker and non-smoker are not same as the p_values (1.4067220949376498e-282) &lt; 0.05 . Thus, smokers seem to claim significantly more money than non-smokers</a:t>
            </a:r>
            <a:endParaRPr/>
          </a:p>
        </p:txBody>
      </p:sp>
      <p:pic>
        <p:nvPicPr>
          <p:cNvPr id="224" name="Google Shape;224;p11"/>
          <p:cNvPicPr preferRelativeResize="0"/>
          <p:nvPr/>
        </p:nvPicPr>
        <p:blipFill rotWithShape="1">
          <a:blip r:embed="rId3">
            <a:alphaModFix/>
          </a:blip>
          <a:srcRect b="0" l="0" r="0" t="0"/>
          <a:stretch/>
        </p:blipFill>
        <p:spPr>
          <a:xfrm>
            <a:off x="6553280" y="2181495"/>
            <a:ext cx="5218804" cy="3432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2"/>
          <p:cNvPicPr preferRelativeResize="0"/>
          <p:nvPr/>
        </p:nvPicPr>
        <p:blipFill rotWithShape="1">
          <a:blip r:embed="rId3">
            <a:alphaModFix/>
          </a:blip>
          <a:srcRect b="0" l="0" r="0" t="0"/>
          <a:stretch/>
        </p:blipFill>
        <p:spPr>
          <a:xfrm>
            <a:off x="6692242" y="2168972"/>
            <a:ext cx="4782495" cy="1979129"/>
          </a:xfrm>
          <a:prstGeom prst="rect">
            <a:avLst/>
          </a:prstGeom>
          <a:noFill/>
          <a:ln>
            <a:noFill/>
          </a:ln>
        </p:spPr>
      </p:pic>
      <p:sp>
        <p:nvSpPr>
          <p:cNvPr id="230" name="Google Shape;230;p12"/>
          <p:cNvSpPr/>
          <p:nvPr/>
        </p:nvSpPr>
        <p:spPr>
          <a:xfrm>
            <a:off x="515815" y="3129439"/>
            <a:ext cx="5095631" cy="1170823"/>
          </a:xfrm>
          <a:prstGeom prst="rect">
            <a:avLst/>
          </a:prstGeom>
          <a:noFill/>
          <a:ln>
            <a:noFill/>
          </a:ln>
        </p:spPr>
        <p:txBody>
          <a:bodyPr anchorCtr="0" anchor="ctr" bIns="0" lIns="91425" spcFirstLastPara="1" rIns="91425" wrap="square" tIns="31725">
            <a:spAutoFit/>
          </a:bodyPr>
          <a:lstStyle/>
          <a:p>
            <a:pPr indent="-285750" lvl="0" marL="285750" marR="0" rtl="0" algn="l">
              <a:lnSpc>
                <a:spcPct val="100000"/>
              </a:lnSpc>
              <a:spcBef>
                <a:spcPts val="0"/>
              </a:spcBef>
              <a:spcAft>
                <a:spcPts val="0"/>
              </a:spcAft>
              <a:buClr>
                <a:schemeClr val="lt1"/>
              </a:buClr>
              <a:buSzPts val="1400"/>
              <a:buFont typeface="Noto Sans Symbols"/>
              <a:buChar char="❑"/>
            </a:pPr>
            <a:r>
              <a:rPr b="0" i="0" lang="en-US" sz="1400" u="none" cap="none" strike="noStrike">
                <a:solidFill>
                  <a:schemeClr val="lt1"/>
                </a:solidFill>
                <a:latin typeface="Arial"/>
                <a:ea typeface="Arial"/>
                <a:cs typeface="Arial"/>
                <a:sym typeface="Arial"/>
              </a:rPr>
              <a:t>Gender has no effect on bmi as the p_value (0.09) &gt; 0.05 .</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US" sz="1400" u="none" cap="none" strike="noStrike">
                <a:solidFill>
                  <a:schemeClr val="lt1"/>
                </a:solidFill>
                <a:latin typeface="Arial"/>
                <a:ea typeface="Arial"/>
                <a:cs typeface="Arial"/>
                <a:sym typeface="Arial"/>
              </a:rPr>
              <a:t>The statistical test concluded that gender does not significantly affect BMI, as the p-value of 0.09 exceeds the 0.05 threshold for significance </a:t>
            </a:r>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231" name="Google Shape;231;p12"/>
          <p:cNvSpPr/>
          <p:nvPr/>
        </p:nvSpPr>
        <p:spPr>
          <a:xfrm>
            <a:off x="0" y="457200"/>
            <a:ext cx="12192000" cy="15875"/>
          </a:xfrm>
          <a:prstGeom prst="rect">
            <a:avLst/>
          </a:prstGeom>
          <a:solidFill>
            <a:srgbClr val="00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2" name="Google Shape;232;p12"/>
          <p:cNvSpPr/>
          <p:nvPr/>
        </p:nvSpPr>
        <p:spPr>
          <a:xfrm>
            <a:off x="-3282461" y="457200"/>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D5D5D5"/>
              </a:buClr>
              <a:buSzPts val="1000"/>
              <a:buFont typeface="Roboto"/>
              <a:buNone/>
            </a:pPr>
            <a:br>
              <a:rPr b="0" i="0" lang="en-US" sz="1000" u="none" cap="none" strike="noStrike">
                <a:solidFill>
                  <a:srgbClr val="D5D5D5"/>
                </a:solidFill>
                <a:latin typeface="Roboto"/>
                <a:ea typeface="Roboto"/>
                <a:cs typeface="Roboto"/>
                <a:sym typeface="Roboto"/>
              </a:rPr>
            </a:b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3"/>
          <p:cNvSpPr txBox="1"/>
          <p:nvPr>
            <p:ph idx="4294967295" type="title"/>
          </p:nvPr>
        </p:nvSpPr>
        <p:spPr>
          <a:xfrm>
            <a:off x="531446" y="530347"/>
            <a:ext cx="8824913" cy="566737"/>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Century Gothic"/>
              <a:buNone/>
            </a:pPr>
            <a:r>
              <a:rPr b="1" lang="en-US" sz="2800" u="sng">
                <a:solidFill>
                  <a:schemeClr val="accent1"/>
                </a:solidFill>
              </a:rPr>
              <a:t>Chi square test for dependency of smokers on gender</a:t>
            </a:r>
            <a:endParaRPr b="1" sz="2800" u="sng">
              <a:solidFill>
                <a:schemeClr val="accent1"/>
              </a:solidFill>
            </a:endParaRPr>
          </a:p>
        </p:txBody>
      </p:sp>
      <p:pic>
        <p:nvPicPr>
          <p:cNvPr id="238" name="Google Shape;238;p13"/>
          <p:cNvPicPr preferRelativeResize="0"/>
          <p:nvPr>
            <p:ph idx="2" type="pic"/>
          </p:nvPr>
        </p:nvPicPr>
        <p:blipFill rotWithShape="1">
          <a:blip r:embed="rId3">
            <a:alphaModFix/>
          </a:blip>
          <a:srcRect b="1130" l="0" r="0" t="1131"/>
          <a:stretch/>
        </p:blipFill>
        <p:spPr>
          <a:xfrm>
            <a:off x="5391882" y="1990725"/>
            <a:ext cx="6550025" cy="2701925"/>
          </a:xfrm>
          <a:prstGeom prst="rect">
            <a:avLst/>
          </a:prstGeom>
          <a:noFill/>
          <a:ln>
            <a:noFill/>
          </a:ln>
        </p:spPr>
      </p:pic>
      <p:sp>
        <p:nvSpPr>
          <p:cNvPr id="239" name="Google Shape;239;p13"/>
          <p:cNvSpPr txBox="1"/>
          <p:nvPr>
            <p:ph idx="4294967295" type="body"/>
          </p:nvPr>
        </p:nvSpPr>
        <p:spPr>
          <a:xfrm>
            <a:off x="250093" y="1692519"/>
            <a:ext cx="4567238" cy="4125913"/>
          </a:xfrm>
          <a:prstGeom prst="rect">
            <a:avLst/>
          </a:prstGeom>
          <a:noFill/>
          <a:ln>
            <a:noFill/>
          </a:ln>
        </p:spPr>
        <p:txBody>
          <a:bodyPr anchorCtr="0" anchor="t" bIns="45700" lIns="91425" spcFirstLastPara="1" rIns="91425" wrap="square" tIns="45700">
            <a:noAutofit/>
          </a:bodyPr>
          <a:lstStyle/>
          <a:p>
            <a:pPr indent="-271780" lvl="0" marL="342900" rtl="0" algn="l">
              <a:spcBef>
                <a:spcPts val="0"/>
              </a:spcBef>
              <a:spcAft>
                <a:spcPts val="0"/>
              </a:spcAft>
              <a:buSzPts val="1120"/>
              <a:buNone/>
            </a:pPr>
            <a:r>
              <a:t/>
            </a:r>
            <a:endParaRPr b="0" i="0" sz="1400">
              <a:solidFill>
                <a:srgbClr val="D5D5D5"/>
              </a:solidFill>
              <a:latin typeface="Courier New"/>
              <a:ea typeface="Courier New"/>
              <a:cs typeface="Courier New"/>
              <a:sym typeface="Courier New"/>
            </a:endParaRPr>
          </a:p>
          <a:p>
            <a:pPr indent="-271780" lvl="0" marL="342900" rtl="0" algn="l">
              <a:spcBef>
                <a:spcPts val="1000"/>
              </a:spcBef>
              <a:spcAft>
                <a:spcPts val="0"/>
              </a:spcAft>
              <a:buSzPts val="1120"/>
              <a:buNone/>
            </a:pPr>
            <a:r>
              <a:t/>
            </a:r>
            <a:endParaRPr sz="1400">
              <a:solidFill>
                <a:srgbClr val="D5D5D5"/>
              </a:solidFill>
              <a:latin typeface="Courier New"/>
              <a:ea typeface="Courier New"/>
              <a:cs typeface="Courier New"/>
              <a:sym typeface="Courier New"/>
            </a:endParaRPr>
          </a:p>
          <a:p>
            <a:pPr indent="-342900" lvl="0" marL="342900" rtl="0" algn="l">
              <a:spcBef>
                <a:spcPts val="1000"/>
              </a:spcBef>
              <a:spcAft>
                <a:spcPts val="0"/>
              </a:spcAft>
              <a:buSzPts val="1120"/>
              <a:buChar char="►"/>
            </a:pPr>
            <a:r>
              <a:rPr lang="en-US" sz="1400">
                <a:solidFill>
                  <a:srgbClr val="D5D5D5"/>
                </a:solidFill>
                <a:latin typeface="Courier New"/>
                <a:ea typeface="Courier New"/>
                <a:cs typeface="Courier New"/>
                <a:sym typeface="Courier New"/>
              </a:rPr>
              <a:t>The chi-square test is a statistical tool used to check if two categorical variables are related or independent.</a:t>
            </a:r>
            <a:endParaRPr/>
          </a:p>
          <a:p>
            <a:pPr indent="-342900" lvl="0" marL="342900" rtl="0" algn="l">
              <a:spcBef>
                <a:spcPts val="1000"/>
              </a:spcBef>
              <a:spcAft>
                <a:spcPts val="0"/>
              </a:spcAft>
              <a:buSzPts val="1120"/>
              <a:buChar char="►"/>
            </a:pPr>
            <a:r>
              <a:rPr lang="en-US" sz="1400">
                <a:solidFill>
                  <a:srgbClr val="D5D5D5"/>
                </a:solidFill>
                <a:latin typeface="Courier New"/>
                <a:ea typeface="Courier New"/>
                <a:cs typeface="Courier New"/>
                <a:sym typeface="Courier New"/>
              </a:rPr>
              <a:t> </a:t>
            </a:r>
            <a:r>
              <a:rPr b="0" i="0" lang="en-US" sz="1400">
                <a:solidFill>
                  <a:srgbClr val="D5D5D5"/>
                </a:solidFill>
                <a:latin typeface="Courier New"/>
                <a:ea typeface="Courier New"/>
                <a:cs typeface="Courier New"/>
                <a:sym typeface="Courier New"/>
              </a:rPr>
              <a:t>Gender has an effect on smoking habits as the p_value (0.006) &lt; 0.05 Proportion of smokers in males is significantly different from that of the females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4"/>
          <p:cNvSpPr txBox="1"/>
          <p:nvPr>
            <p:ph idx="4294967295" type="title"/>
          </p:nvPr>
        </p:nvSpPr>
        <p:spPr>
          <a:xfrm>
            <a:off x="429846" y="196850"/>
            <a:ext cx="5094288" cy="157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3200"/>
              <a:buFont typeface="Century Gothic"/>
              <a:buNone/>
            </a:pPr>
            <a:r>
              <a:rPr b="1" lang="en-US" sz="3200" u="sng"/>
              <a:t>Removing outliers</a:t>
            </a:r>
            <a:endParaRPr b="1" sz="3200" u="sng"/>
          </a:p>
        </p:txBody>
      </p:sp>
      <p:sp>
        <p:nvSpPr>
          <p:cNvPr id="245" name="Google Shape;245;p14"/>
          <p:cNvSpPr txBox="1"/>
          <p:nvPr>
            <p:ph idx="4294967295" type="body"/>
          </p:nvPr>
        </p:nvSpPr>
        <p:spPr>
          <a:xfrm>
            <a:off x="429846" y="2391430"/>
            <a:ext cx="5084763" cy="248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en-US"/>
              <a:t>One of the most important steps as part of data preprocessing is detecting  and treating the outliers as they can negatively affect the statistical analysis and the training process of a machine learning algorithm resulting in lower accuracy. So we have to remove outliers from the dataset</a:t>
            </a:r>
            <a:endParaRPr/>
          </a:p>
        </p:txBody>
      </p:sp>
      <p:pic>
        <p:nvPicPr>
          <p:cNvPr id="246" name="Google Shape;246;p14"/>
          <p:cNvPicPr preferRelativeResize="0"/>
          <p:nvPr/>
        </p:nvPicPr>
        <p:blipFill rotWithShape="1">
          <a:blip r:embed="rId3">
            <a:alphaModFix/>
          </a:blip>
          <a:srcRect b="0" l="0" r="0" t="0"/>
          <a:stretch/>
        </p:blipFill>
        <p:spPr>
          <a:xfrm>
            <a:off x="6576682" y="3714262"/>
            <a:ext cx="4216363" cy="2332737"/>
          </a:xfrm>
          <a:prstGeom prst="rect">
            <a:avLst/>
          </a:prstGeom>
          <a:noFill/>
          <a:ln>
            <a:noFill/>
          </a:ln>
        </p:spPr>
      </p:pic>
      <p:pic>
        <p:nvPicPr>
          <p:cNvPr id="247" name="Google Shape;247;p14"/>
          <p:cNvPicPr preferRelativeResize="0"/>
          <p:nvPr/>
        </p:nvPicPr>
        <p:blipFill rotWithShape="1">
          <a:blip r:embed="rId4">
            <a:alphaModFix/>
          </a:blip>
          <a:srcRect b="0" l="0" r="0" t="0"/>
          <a:stretch/>
        </p:blipFill>
        <p:spPr>
          <a:xfrm>
            <a:off x="7086912" y="874181"/>
            <a:ext cx="3878915" cy="23327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pic>
        <p:nvPicPr>
          <p:cNvPr id="252" name="Google Shape;252;p15"/>
          <p:cNvPicPr preferRelativeResize="0"/>
          <p:nvPr/>
        </p:nvPicPr>
        <p:blipFill rotWithShape="1">
          <a:blip r:embed="rId4">
            <a:alphaModFix/>
          </a:blip>
          <a:srcRect b="0" l="0" r="0" t="0"/>
          <a:stretch/>
        </p:blipFill>
        <p:spPr>
          <a:xfrm>
            <a:off x="6061986" y="2098430"/>
            <a:ext cx="4819416" cy="3410389"/>
          </a:xfrm>
          <a:prstGeom prst="rect">
            <a:avLst/>
          </a:prstGeom>
          <a:noFill/>
          <a:ln>
            <a:noFill/>
          </a:ln>
        </p:spPr>
      </p:pic>
      <p:sp>
        <p:nvSpPr>
          <p:cNvPr id="253" name="Google Shape;253;p15"/>
          <p:cNvSpPr txBox="1"/>
          <p:nvPr>
            <p:ph idx="4294967295" type="title"/>
          </p:nvPr>
        </p:nvSpPr>
        <p:spPr>
          <a:xfrm>
            <a:off x="4751388" y="274638"/>
            <a:ext cx="7440612" cy="8302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en-US" u="sng"/>
              <a:t>Correlation</a:t>
            </a:r>
            <a:endParaRPr b="1" u="sng"/>
          </a:p>
        </p:txBody>
      </p:sp>
      <p:sp>
        <p:nvSpPr>
          <p:cNvPr id="254" name="Google Shape;254;p15"/>
          <p:cNvSpPr txBox="1"/>
          <p:nvPr>
            <p:ph idx="4294967295" type="body"/>
          </p:nvPr>
        </p:nvSpPr>
        <p:spPr>
          <a:xfrm>
            <a:off x="742461" y="2098430"/>
            <a:ext cx="3400425" cy="2895600"/>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80000"/>
              <a:buChar char="►"/>
            </a:pPr>
            <a:r>
              <a:rPr lang="en-US"/>
              <a:t>Correlation is a statistical measure that expresses the extent to which two variables are linearly related(they change together at a constant rate). It’s common tool for describing simple relationships without making a statement about cause and effect.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p:nvPr/>
        </p:nvSpPr>
        <p:spPr>
          <a:xfrm>
            <a:off x="4069900" y="2366442"/>
            <a:ext cx="470834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u="sng" cap="none">
                <a:solidFill>
                  <a:schemeClr val="lt1"/>
                </a:solidFill>
                <a:latin typeface="Century Gothic"/>
                <a:ea typeface="Century Gothic"/>
                <a:cs typeface="Century Gothic"/>
                <a:sym typeface="Century Gothic"/>
              </a:rPr>
              <a:t>Model Building </a:t>
            </a:r>
            <a:endParaRPr/>
          </a:p>
          <a:p>
            <a:pPr indent="0" lvl="0" marL="0" marR="0" rtl="0" algn="ctr">
              <a:spcBef>
                <a:spcPts val="0"/>
              </a:spcBef>
              <a:spcAft>
                <a:spcPts val="0"/>
              </a:spcAft>
              <a:buNone/>
            </a:pPr>
            <a:r>
              <a:rPr b="1" lang="en-US" sz="5400" u="sng" cap="none">
                <a:solidFill>
                  <a:schemeClr val="lt1"/>
                </a:solidFill>
                <a:latin typeface="Century Gothic"/>
                <a:ea typeface="Century Gothic"/>
                <a:cs typeface="Century Gothic"/>
                <a:sym typeface="Century Gothic"/>
              </a:rPr>
              <a:t>and Evaluation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7"/>
          <p:cNvSpPr txBox="1"/>
          <p:nvPr/>
        </p:nvSpPr>
        <p:spPr>
          <a:xfrm>
            <a:off x="1586753" y="670402"/>
            <a:ext cx="901849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a:solidFill>
                <a:srgbClr val="D5D5D5"/>
              </a:solidFill>
              <a:latin typeface="Roboto"/>
              <a:ea typeface="Roboto"/>
              <a:cs typeface="Roboto"/>
              <a:sym typeface="Roboto"/>
            </a:endParaRPr>
          </a:p>
          <a:p>
            <a:pPr indent="0" lvl="0" marL="0" marR="0" rtl="0" algn="l">
              <a:spcBef>
                <a:spcPts val="0"/>
              </a:spcBef>
              <a:spcAft>
                <a:spcPts val="0"/>
              </a:spcAft>
              <a:buNone/>
            </a:pPr>
            <a:r>
              <a:rPr lang="en-US" sz="4200" u="sng">
                <a:solidFill>
                  <a:schemeClr val="lt1"/>
                </a:solidFill>
                <a:latin typeface="Century Gothic"/>
                <a:ea typeface="Century Gothic"/>
                <a:cs typeface="Century Gothic"/>
                <a:sym typeface="Century Gothic"/>
              </a:rPr>
              <a:t>Split data into train and test data</a:t>
            </a:r>
            <a:endParaRPr/>
          </a:p>
        </p:txBody>
      </p:sp>
      <p:pic>
        <p:nvPicPr>
          <p:cNvPr id="265" name="Google Shape;265;p17"/>
          <p:cNvPicPr preferRelativeResize="0"/>
          <p:nvPr/>
        </p:nvPicPr>
        <p:blipFill rotWithShape="1">
          <a:blip r:embed="rId3">
            <a:alphaModFix/>
          </a:blip>
          <a:srcRect b="0" l="0" r="0" t="0"/>
          <a:stretch/>
        </p:blipFill>
        <p:spPr>
          <a:xfrm>
            <a:off x="6096000" y="2922601"/>
            <a:ext cx="5688367" cy="2415306"/>
          </a:xfrm>
          <a:prstGeom prst="rect">
            <a:avLst/>
          </a:prstGeom>
          <a:noFill/>
          <a:ln>
            <a:noFill/>
          </a:ln>
        </p:spPr>
      </p:pic>
      <p:sp>
        <p:nvSpPr>
          <p:cNvPr id="266" name="Google Shape;266;p17"/>
          <p:cNvSpPr txBox="1"/>
          <p:nvPr>
            <p:ph idx="4294967295" type="body"/>
          </p:nvPr>
        </p:nvSpPr>
        <p:spPr>
          <a:xfrm>
            <a:off x="0" y="3051175"/>
            <a:ext cx="5438775" cy="280987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t>Data splitting allows for creating a testing set, providing real-world checks for checking how well a model performs on new data. Without a dedicated testing set, the risk of overfitting increases when model adapts too closely to the training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txBox="1"/>
          <p:nvPr>
            <p:ph idx="4294967295" type="title"/>
          </p:nvPr>
        </p:nvSpPr>
        <p:spPr>
          <a:xfrm>
            <a:off x="0" y="498475"/>
            <a:ext cx="8824913" cy="56673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u="sng"/>
              <a:t>Linear regression model </a:t>
            </a:r>
            <a:endParaRPr u="sng"/>
          </a:p>
        </p:txBody>
      </p:sp>
      <p:sp>
        <p:nvSpPr>
          <p:cNvPr id="272" name="Google Shape;272;p18"/>
          <p:cNvSpPr txBox="1"/>
          <p:nvPr>
            <p:ph idx="4294967295" type="body"/>
          </p:nvPr>
        </p:nvSpPr>
        <p:spPr>
          <a:xfrm>
            <a:off x="0" y="2146300"/>
            <a:ext cx="5689600" cy="37147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E8E8E8"/>
                </a:solidFill>
                <a:latin typeface="Arial"/>
                <a:ea typeface="Arial"/>
                <a:cs typeface="Arial"/>
                <a:sym typeface="Arial"/>
              </a:rPr>
              <a:t>Linear regression is a supervised machine learning method that is used by the Train Using AutoML tool and finds a linear equation that best describes the correlation of the explanatory variables with the dependent variable. This is achieved by fitting a line to the data using least squares.</a:t>
            </a:r>
            <a:br>
              <a:rPr b="0" i="0" lang="en-US">
                <a:solidFill>
                  <a:srgbClr val="E8E8E8"/>
                </a:solidFill>
                <a:highlight>
                  <a:srgbClr val="1F1F1F"/>
                </a:highlight>
                <a:latin typeface="arial"/>
                <a:ea typeface="arial"/>
                <a:cs typeface="arial"/>
                <a:sym typeface="arial"/>
              </a:rPr>
            </a:br>
            <a:endParaRPr/>
          </a:p>
        </p:txBody>
      </p:sp>
      <p:pic>
        <p:nvPicPr>
          <p:cNvPr id="273" name="Google Shape;273;p18"/>
          <p:cNvPicPr preferRelativeResize="0"/>
          <p:nvPr/>
        </p:nvPicPr>
        <p:blipFill rotWithShape="1">
          <a:blip r:embed="rId3">
            <a:alphaModFix/>
          </a:blip>
          <a:srcRect b="0" l="0" r="0" t="0"/>
          <a:stretch/>
        </p:blipFill>
        <p:spPr>
          <a:xfrm>
            <a:off x="5854491" y="1575242"/>
            <a:ext cx="5255470" cy="37152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txBox="1"/>
          <p:nvPr/>
        </p:nvSpPr>
        <p:spPr>
          <a:xfrm>
            <a:off x="2304378" y="119326"/>
            <a:ext cx="609600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200" u="sng">
                <a:solidFill>
                  <a:srgbClr val="D5D5D5"/>
                </a:solidFill>
                <a:latin typeface="Roboto"/>
                <a:ea typeface="Roboto"/>
                <a:cs typeface="Roboto"/>
                <a:sym typeface="Roboto"/>
              </a:rPr>
              <a:t>Support vector regression - SVR</a:t>
            </a:r>
            <a:endParaRPr i="0" sz="4200" u="sng">
              <a:solidFill>
                <a:srgbClr val="D5D5D5"/>
              </a:solidFill>
              <a:latin typeface="Roboto"/>
              <a:ea typeface="Roboto"/>
              <a:cs typeface="Roboto"/>
              <a:sym typeface="Roboto"/>
            </a:endParaRPr>
          </a:p>
        </p:txBody>
      </p:sp>
      <p:sp>
        <p:nvSpPr>
          <p:cNvPr id="279" name="Google Shape;279;p19"/>
          <p:cNvSpPr txBox="1"/>
          <p:nvPr/>
        </p:nvSpPr>
        <p:spPr>
          <a:xfrm>
            <a:off x="7476565" y="3145741"/>
            <a:ext cx="3657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80" name="Google Shape;280;p19"/>
          <p:cNvPicPr preferRelativeResize="0"/>
          <p:nvPr/>
        </p:nvPicPr>
        <p:blipFill rotWithShape="1">
          <a:blip r:embed="rId3">
            <a:alphaModFix/>
          </a:blip>
          <a:srcRect b="0" l="0" r="0" t="0"/>
          <a:stretch/>
        </p:blipFill>
        <p:spPr>
          <a:xfrm>
            <a:off x="5913741" y="2714192"/>
            <a:ext cx="4350399" cy="2781117"/>
          </a:xfrm>
          <a:prstGeom prst="rect">
            <a:avLst/>
          </a:prstGeom>
          <a:noFill/>
          <a:ln>
            <a:noFill/>
          </a:ln>
        </p:spPr>
      </p:pic>
      <p:sp>
        <p:nvSpPr>
          <p:cNvPr id="281" name="Google Shape;281;p19"/>
          <p:cNvSpPr txBox="1"/>
          <p:nvPr>
            <p:ph idx="4294967295" type="body"/>
          </p:nvPr>
        </p:nvSpPr>
        <p:spPr>
          <a:xfrm>
            <a:off x="0" y="2587625"/>
            <a:ext cx="5913438" cy="32734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F5E1A8"/>
                </a:solidFill>
                <a:latin typeface="Arial"/>
                <a:ea typeface="Arial"/>
                <a:cs typeface="Arial"/>
                <a:sym typeface="Arial"/>
              </a:rPr>
              <a:t>Support Vector Regression is a supervised learning algorithm that is used to predict discrete values. Support Vector Regression uses the same principle as the SVMs. The basic idea behind SVR is to find the best fit line. In SVR, the best fit line is the hyperplane that has the maximum number of points.</a:t>
            </a:r>
            <a:endParaRPr>
              <a:solidFill>
                <a:srgbClr val="F5E1A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800"/>
              <a:buFont typeface="Century Gothic"/>
              <a:buNone/>
            </a:pPr>
            <a:r>
              <a:rPr b="1" lang="en-US" sz="4800" u="sng"/>
              <a:t>Group members</a:t>
            </a:r>
            <a:endParaRPr b="1" sz="4800" u="sng"/>
          </a:p>
        </p:txBody>
      </p:sp>
      <p:sp>
        <p:nvSpPr>
          <p:cNvPr id="160" name="Google Shape;160;p2"/>
          <p:cNvSpPr txBox="1"/>
          <p:nvPr>
            <p:ph idx="1" type="body"/>
          </p:nvPr>
        </p:nvSpPr>
        <p:spPr>
          <a:xfrm>
            <a:off x="685801" y="2541319"/>
            <a:ext cx="9740734" cy="3249881"/>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SzPct val="80000"/>
              <a:buChar char="►"/>
            </a:pPr>
            <a:r>
              <a:rPr lang="en-US" sz="2800"/>
              <a:t>Arati Shankar Padwal</a:t>
            </a:r>
            <a:endParaRPr/>
          </a:p>
          <a:p>
            <a:pPr indent="-342900" lvl="0" marL="342900" rtl="0" algn="l">
              <a:spcBef>
                <a:spcPts val="1000"/>
              </a:spcBef>
              <a:spcAft>
                <a:spcPts val="0"/>
              </a:spcAft>
              <a:buSzPct val="80000"/>
              <a:buChar char="►"/>
            </a:pPr>
            <a:r>
              <a:rPr lang="en-US" sz="2800"/>
              <a:t>Jayathwala Chandana</a:t>
            </a:r>
            <a:endParaRPr/>
          </a:p>
          <a:p>
            <a:pPr indent="-342900" lvl="0" marL="342900" rtl="0" algn="l">
              <a:spcBef>
                <a:spcPts val="1000"/>
              </a:spcBef>
              <a:spcAft>
                <a:spcPts val="0"/>
              </a:spcAft>
              <a:buSzPct val="80000"/>
              <a:buChar char="►"/>
            </a:pPr>
            <a:r>
              <a:rPr lang="en-US" sz="2800"/>
              <a:t>Abishek Dwivedi</a:t>
            </a:r>
            <a:endParaRPr/>
          </a:p>
          <a:p>
            <a:pPr indent="-342900" lvl="0" marL="342900" rtl="0" algn="l">
              <a:spcBef>
                <a:spcPts val="1000"/>
              </a:spcBef>
              <a:spcAft>
                <a:spcPts val="0"/>
              </a:spcAft>
              <a:buSzPct val="80000"/>
              <a:buChar char="►"/>
            </a:pPr>
            <a:r>
              <a:rPr lang="en-US" sz="2800"/>
              <a:t>Hanifa Aga</a:t>
            </a:r>
            <a:endParaRPr/>
          </a:p>
          <a:p>
            <a:pPr indent="-342900" lvl="0" marL="342900" rtl="0" algn="l">
              <a:spcBef>
                <a:spcPts val="1000"/>
              </a:spcBef>
              <a:spcAft>
                <a:spcPts val="0"/>
              </a:spcAft>
              <a:buSzPct val="80000"/>
              <a:buChar char="►"/>
            </a:pPr>
            <a:r>
              <a:rPr lang="en-US" sz="2800"/>
              <a:t>Odnala sashma</a:t>
            </a:r>
            <a:endParaRPr sz="2800"/>
          </a:p>
          <a:p>
            <a:pPr indent="-342900" lvl="0" marL="342900" rtl="0" algn="l">
              <a:spcBef>
                <a:spcPts val="1000"/>
              </a:spcBef>
              <a:spcAft>
                <a:spcPts val="0"/>
              </a:spcAft>
              <a:buSzPct val="80000"/>
              <a:buChar char="►"/>
            </a:pPr>
            <a:r>
              <a:rPr lang="en-US" sz="2800"/>
              <a:t>Thumma Akhila</a:t>
            </a:r>
            <a:endParaRPr sz="2800"/>
          </a:p>
          <a:p>
            <a:pPr indent="-342900" lvl="0" marL="342900" rtl="0" algn="l">
              <a:spcBef>
                <a:spcPts val="1000"/>
              </a:spcBef>
              <a:spcAft>
                <a:spcPts val="0"/>
              </a:spcAft>
              <a:buSzPct val="80000"/>
              <a:buChar char="►"/>
            </a:pPr>
            <a:r>
              <a:rPr lang="en-US" sz="2800"/>
              <a:t>Dipali Rajaram Nevase</a:t>
            </a:r>
            <a:endParaRPr sz="2800"/>
          </a:p>
          <a:p>
            <a:pPr indent="-342900" lvl="0" marL="342900" rtl="0" algn="l">
              <a:spcBef>
                <a:spcPts val="1000"/>
              </a:spcBef>
              <a:spcAft>
                <a:spcPts val="0"/>
              </a:spcAft>
              <a:buSzPct val="80000"/>
              <a:buChar char="►"/>
            </a:pPr>
            <a:r>
              <a:rPr lang="en-US" sz="2800"/>
              <a:t>Potlapally Mithun Kumar</a:t>
            </a:r>
            <a:endParaRPr/>
          </a:p>
          <a:p>
            <a:pPr indent="-232664" lvl="0" marL="342900" rtl="0" algn="l">
              <a:spcBef>
                <a:spcPts val="1000"/>
              </a:spcBef>
              <a:spcAft>
                <a:spcPts val="0"/>
              </a:spcAft>
              <a:buSzPct val="80000"/>
              <a:buNone/>
            </a:pPr>
            <a:r>
              <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0"/>
          <p:cNvSpPr txBox="1"/>
          <p:nvPr>
            <p:ph idx="4294967295" type="title"/>
          </p:nvPr>
        </p:nvSpPr>
        <p:spPr>
          <a:xfrm>
            <a:off x="3367088" y="311150"/>
            <a:ext cx="8824912" cy="56673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u="sng"/>
              <a:t>Lasso regression</a:t>
            </a:r>
            <a:endParaRPr u="sng"/>
          </a:p>
        </p:txBody>
      </p:sp>
      <p:sp>
        <p:nvSpPr>
          <p:cNvPr id="287" name="Google Shape;287;p20"/>
          <p:cNvSpPr txBox="1"/>
          <p:nvPr>
            <p:ph idx="4294967295" type="body"/>
          </p:nvPr>
        </p:nvSpPr>
        <p:spPr>
          <a:xfrm>
            <a:off x="0" y="1773238"/>
            <a:ext cx="5564188" cy="333851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C49DC3"/>
                </a:solidFill>
                <a:latin typeface="Arial"/>
                <a:ea typeface="Arial"/>
                <a:cs typeface="Arial"/>
                <a:sym typeface="Arial"/>
              </a:rPr>
              <a:t>Lasso regression can be used to identify the most important features in a dataset by shrinking the coefficient of less important features to zero, thus helping to reduce the risk of overfitting.</a:t>
            </a:r>
            <a:endParaRPr/>
          </a:p>
          <a:p>
            <a:pPr indent="-241300" lvl="0" marL="342900" rtl="0" algn="l">
              <a:spcBef>
                <a:spcPts val="1000"/>
              </a:spcBef>
              <a:spcAft>
                <a:spcPts val="0"/>
              </a:spcAft>
              <a:buSzPts val="1600"/>
              <a:buNone/>
            </a:pPr>
            <a:r>
              <a:t/>
            </a:r>
            <a:endParaRPr>
              <a:solidFill>
                <a:srgbClr val="C49DC3"/>
              </a:solidFill>
              <a:latin typeface="Arial"/>
              <a:ea typeface="Arial"/>
              <a:cs typeface="Arial"/>
              <a:sym typeface="Arial"/>
            </a:endParaRPr>
          </a:p>
          <a:p>
            <a:pPr indent="-342900" lvl="0" marL="342900" rtl="0" algn="l">
              <a:spcBef>
                <a:spcPts val="1000"/>
              </a:spcBef>
              <a:spcAft>
                <a:spcPts val="0"/>
              </a:spcAft>
              <a:buSzPts val="1600"/>
              <a:buChar char="►"/>
            </a:pPr>
            <a:r>
              <a:rPr b="0" i="0" lang="en-US">
                <a:solidFill>
                  <a:srgbClr val="C49DC3"/>
                </a:solidFill>
                <a:latin typeface="Arial"/>
                <a:ea typeface="Arial"/>
                <a:cs typeface="Arial"/>
                <a:sym typeface="Arial"/>
              </a:rPr>
              <a:t>It can help improve the accuracy of the model by selecting the most relevant features from a large number of features.</a:t>
            </a:r>
            <a:endParaRPr>
              <a:solidFill>
                <a:srgbClr val="C49DC3"/>
              </a:solidFill>
            </a:endParaRPr>
          </a:p>
        </p:txBody>
      </p:sp>
      <p:pic>
        <p:nvPicPr>
          <p:cNvPr id="288" name="Google Shape;288;p20"/>
          <p:cNvPicPr preferRelativeResize="0"/>
          <p:nvPr/>
        </p:nvPicPr>
        <p:blipFill rotWithShape="1">
          <a:blip r:embed="rId3">
            <a:alphaModFix/>
          </a:blip>
          <a:srcRect b="0" l="0" r="0" t="0"/>
          <a:stretch/>
        </p:blipFill>
        <p:spPr>
          <a:xfrm>
            <a:off x="5946116" y="1345547"/>
            <a:ext cx="4887007" cy="3086531"/>
          </a:xfrm>
          <a:prstGeom prst="rect">
            <a:avLst/>
          </a:prstGeom>
          <a:noFill/>
          <a:ln>
            <a:noFill/>
          </a:ln>
        </p:spPr>
      </p:pic>
      <p:pic>
        <p:nvPicPr>
          <p:cNvPr id="289" name="Google Shape;289;p20"/>
          <p:cNvPicPr preferRelativeResize="0"/>
          <p:nvPr/>
        </p:nvPicPr>
        <p:blipFill rotWithShape="1">
          <a:blip r:embed="rId4">
            <a:alphaModFix/>
          </a:blip>
          <a:srcRect b="0" l="0" r="0" t="0"/>
          <a:stretch/>
        </p:blipFill>
        <p:spPr>
          <a:xfrm>
            <a:off x="7146421" y="4621413"/>
            <a:ext cx="2486396" cy="15593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txBox="1"/>
          <p:nvPr>
            <p:ph idx="4294967295" type="title"/>
          </p:nvPr>
        </p:nvSpPr>
        <p:spPr>
          <a:xfrm>
            <a:off x="3367088" y="557213"/>
            <a:ext cx="8824912" cy="566737"/>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u="sng"/>
              <a:t>Ridge Regression</a:t>
            </a:r>
            <a:endParaRPr u="sng"/>
          </a:p>
        </p:txBody>
      </p:sp>
      <p:sp>
        <p:nvSpPr>
          <p:cNvPr id="295" name="Google Shape;295;p21"/>
          <p:cNvSpPr txBox="1"/>
          <p:nvPr>
            <p:ph idx="4294967295" type="body"/>
          </p:nvPr>
        </p:nvSpPr>
        <p:spPr>
          <a:xfrm>
            <a:off x="0" y="2751138"/>
            <a:ext cx="5502275" cy="310991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EC5453"/>
                </a:solidFill>
                <a:latin typeface="Inter"/>
                <a:ea typeface="Inter"/>
                <a:cs typeface="Inter"/>
                <a:sym typeface="Inter"/>
              </a:rPr>
              <a:t>Ridge </a:t>
            </a:r>
            <a:r>
              <a:rPr b="0" i="0" lang="en-US" u="sng" strike="noStrike">
                <a:solidFill>
                  <a:srgbClr val="EC5453"/>
                </a:solidFill>
                <a:latin typeface="Inter"/>
                <a:ea typeface="Inter"/>
                <a:cs typeface="Inter"/>
                <a:sym typeface="Inter"/>
                <a:hlinkClick r:id="rId3">
                  <a:extLst>
                    <a:ext uri="{A12FA001-AC4F-418D-AE19-62706E023703}">
                      <ahyp:hlinkClr val="tx"/>
                    </a:ext>
                  </a:extLst>
                </a:hlinkClick>
              </a:rPr>
              <a:t>regression</a:t>
            </a:r>
            <a:r>
              <a:rPr b="0" i="0" lang="en-US">
                <a:solidFill>
                  <a:srgbClr val="EC5453"/>
                </a:solidFill>
                <a:latin typeface="Inter"/>
                <a:ea typeface="Inter"/>
                <a:cs typeface="Inter"/>
                <a:sym typeface="Inter"/>
              </a:rPr>
              <a:t> is a model-tuning method that is used to analyze any data that suffers from multicollinearity. This method performs L2 regularization. When the issue of multicollinearity occurs, least-squares are unbiased, and variances are large, this results in predicted values being far away from the actual values.</a:t>
            </a:r>
            <a:endParaRPr>
              <a:solidFill>
                <a:srgbClr val="EC5453"/>
              </a:solidFill>
            </a:endParaRPr>
          </a:p>
        </p:txBody>
      </p:sp>
      <p:pic>
        <p:nvPicPr>
          <p:cNvPr id="296" name="Google Shape;296;p21"/>
          <p:cNvPicPr preferRelativeResize="0"/>
          <p:nvPr/>
        </p:nvPicPr>
        <p:blipFill rotWithShape="1">
          <a:blip r:embed="rId4">
            <a:alphaModFix/>
          </a:blip>
          <a:srcRect b="0" l="0" r="0" t="0"/>
          <a:stretch/>
        </p:blipFill>
        <p:spPr>
          <a:xfrm>
            <a:off x="5710836" y="1970687"/>
            <a:ext cx="4620211" cy="3030928"/>
          </a:xfrm>
          <a:prstGeom prst="rect">
            <a:avLst/>
          </a:prstGeom>
          <a:noFill/>
          <a:ln>
            <a:noFill/>
          </a:ln>
        </p:spPr>
      </p:pic>
      <p:pic>
        <p:nvPicPr>
          <p:cNvPr id="297" name="Google Shape;297;p21"/>
          <p:cNvPicPr preferRelativeResize="0"/>
          <p:nvPr/>
        </p:nvPicPr>
        <p:blipFill rotWithShape="1">
          <a:blip r:embed="rId5">
            <a:alphaModFix/>
          </a:blip>
          <a:srcRect b="0" l="0" r="0" t="0"/>
          <a:stretch/>
        </p:blipFill>
        <p:spPr>
          <a:xfrm>
            <a:off x="6761278" y="5238473"/>
            <a:ext cx="2134147" cy="14137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2"/>
          <p:cNvSpPr txBox="1"/>
          <p:nvPr>
            <p:ph idx="4294967295" type="title"/>
          </p:nvPr>
        </p:nvSpPr>
        <p:spPr>
          <a:xfrm>
            <a:off x="0" y="430213"/>
            <a:ext cx="8824913" cy="566737"/>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u="sng"/>
              <a:t>Decision Tree Regression</a:t>
            </a:r>
            <a:endParaRPr u="sng"/>
          </a:p>
        </p:txBody>
      </p:sp>
      <p:sp>
        <p:nvSpPr>
          <p:cNvPr id="303" name="Google Shape;303;p22"/>
          <p:cNvSpPr txBox="1"/>
          <p:nvPr>
            <p:ph idx="4294967295" type="body"/>
          </p:nvPr>
        </p:nvSpPr>
        <p:spPr>
          <a:xfrm>
            <a:off x="0" y="2376488"/>
            <a:ext cx="6165850" cy="34845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FFFFFF"/>
                </a:solidFill>
                <a:latin typeface="Nunito"/>
                <a:ea typeface="Nunito"/>
                <a:cs typeface="Nunito"/>
                <a:sym typeface="Nunito"/>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a:t>
            </a:r>
            <a:endParaRPr/>
          </a:p>
        </p:txBody>
      </p:sp>
      <p:pic>
        <p:nvPicPr>
          <p:cNvPr id="304" name="Google Shape;304;p22"/>
          <p:cNvPicPr preferRelativeResize="0"/>
          <p:nvPr/>
        </p:nvPicPr>
        <p:blipFill rotWithShape="1">
          <a:blip r:embed="rId3">
            <a:alphaModFix/>
          </a:blip>
          <a:srcRect b="0" l="0" r="0" t="0"/>
          <a:stretch/>
        </p:blipFill>
        <p:spPr>
          <a:xfrm>
            <a:off x="6401341" y="2316251"/>
            <a:ext cx="5177192" cy="28771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idx="4294967295" type="title"/>
          </p:nvPr>
        </p:nvSpPr>
        <p:spPr>
          <a:xfrm>
            <a:off x="3365500" y="641350"/>
            <a:ext cx="8826500" cy="16525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u="sng"/>
              <a:t>Bagging Regression</a:t>
            </a:r>
            <a:endParaRPr u="sng"/>
          </a:p>
        </p:txBody>
      </p:sp>
      <p:sp>
        <p:nvSpPr>
          <p:cNvPr id="310" name="Google Shape;310;p23"/>
          <p:cNvSpPr txBox="1"/>
          <p:nvPr>
            <p:ph idx="4294967295" type="body"/>
          </p:nvPr>
        </p:nvSpPr>
        <p:spPr>
          <a:xfrm>
            <a:off x="460966" y="2695575"/>
            <a:ext cx="5049247" cy="29416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0" i="0" lang="en-US">
                <a:solidFill>
                  <a:srgbClr val="4CB9C3"/>
                </a:solidFill>
                <a:latin typeface="Arial"/>
                <a:ea typeface="Arial"/>
                <a:cs typeface="Arial"/>
                <a:sym typeface="Arial"/>
              </a:rPr>
              <a:t>A Bagging regressor is an ensemble meta-estimator that fits base regressors each on random subsets of the original dataset and then aggregate their individual predictions (either by voting or by averaging) to form a final prediction.</a:t>
            </a:r>
            <a:endParaRPr>
              <a:solidFill>
                <a:srgbClr val="4CB9C3"/>
              </a:solidFill>
            </a:endParaRPr>
          </a:p>
        </p:txBody>
      </p:sp>
      <p:pic>
        <p:nvPicPr>
          <p:cNvPr id="311" name="Google Shape;311;p23"/>
          <p:cNvPicPr preferRelativeResize="0"/>
          <p:nvPr/>
        </p:nvPicPr>
        <p:blipFill rotWithShape="1">
          <a:blip r:embed="rId3">
            <a:alphaModFix/>
          </a:blip>
          <a:srcRect b="0" l="0" r="0" t="0"/>
          <a:stretch/>
        </p:blipFill>
        <p:spPr>
          <a:xfrm>
            <a:off x="5935980" y="2056247"/>
            <a:ext cx="5795054" cy="37120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4"/>
          <p:cNvSpPr txBox="1"/>
          <p:nvPr>
            <p:ph idx="4294967295" type="title"/>
          </p:nvPr>
        </p:nvSpPr>
        <p:spPr>
          <a:xfrm>
            <a:off x="3365500" y="617538"/>
            <a:ext cx="8826500" cy="566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sz="4200" u="sng"/>
              <a:t>Random Forest Regression</a:t>
            </a:r>
            <a:endParaRPr sz="4200" u="sng"/>
          </a:p>
        </p:txBody>
      </p:sp>
      <p:sp>
        <p:nvSpPr>
          <p:cNvPr id="317" name="Google Shape;317;p24"/>
          <p:cNvSpPr txBox="1"/>
          <p:nvPr>
            <p:ph idx="4294967295" type="body"/>
          </p:nvPr>
        </p:nvSpPr>
        <p:spPr>
          <a:xfrm>
            <a:off x="1286668" y="2387600"/>
            <a:ext cx="4157663" cy="31051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i="0" lang="en-US" sz="1200">
                <a:solidFill>
                  <a:srgbClr val="BFBFBF"/>
                </a:solidFill>
                <a:latin typeface="Arial"/>
                <a:ea typeface="Arial"/>
                <a:cs typeface="Arial"/>
                <a:sym typeface="Arial"/>
              </a:rPr>
              <a:t>Random Forest Regression in machine learning is an ensemble technique capable of performing both regression and classification tasks with the use of multiple decision trees and a technique called Bootstrap and Aggregation, commonly known as bagging.</a:t>
            </a:r>
            <a:endParaRPr sz="1200"/>
          </a:p>
          <a:p>
            <a:pPr indent="-342900" lvl="0" marL="342900" rtl="0" algn="l">
              <a:spcBef>
                <a:spcPts val="1000"/>
              </a:spcBef>
              <a:spcAft>
                <a:spcPts val="0"/>
              </a:spcAft>
              <a:buSzPts val="800"/>
              <a:buChar char="►"/>
            </a:pPr>
            <a:r>
              <a:rPr lang="en-US" sz="1000"/>
              <a:t>Random forest regression model is giving best accuracy score. We are going to use Random forest regression model for model building.</a:t>
            </a:r>
            <a:endParaRPr sz="1000"/>
          </a:p>
        </p:txBody>
      </p:sp>
      <p:pic>
        <p:nvPicPr>
          <p:cNvPr id="318" name="Google Shape;318;p24"/>
          <p:cNvPicPr preferRelativeResize="0"/>
          <p:nvPr/>
        </p:nvPicPr>
        <p:blipFill rotWithShape="1">
          <a:blip r:embed="rId3">
            <a:alphaModFix/>
          </a:blip>
          <a:srcRect b="0" l="0" r="0" t="0"/>
          <a:stretch/>
        </p:blipFill>
        <p:spPr>
          <a:xfrm>
            <a:off x="6577631" y="1740006"/>
            <a:ext cx="4782217" cy="31055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5"/>
          <p:cNvSpPr/>
          <p:nvPr/>
        </p:nvSpPr>
        <p:spPr>
          <a:xfrm>
            <a:off x="1192987" y="963259"/>
            <a:ext cx="663034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u="sng" cap="none">
                <a:solidFill>
                  <a:schemeClr val="lt1"/>
                </a:solidFill>
                <a:latin typeface="Century Gothic"/>
                <a:ea typeface="Century Gothic"/>
                <a:cs typeface="Century Gothic"/>
                <a:sym typeface="Century Gothic"/>
              </a:rPr>
              <a:t>Model Deployment</a:t>
            </a:r>
            <a:endParaRPr/>
          </a:p>
        </p:txBody>
      </p:sp>
      <p:sp>
        <p:nvSpPr>
          <p:cNvPr id="324" name="Google Shape;324;p25"/>
          <p:cNvSpPr txBox="1"/>
          <p:nvPr>
            <p:ph idx="4294967295" type="body"/>
          </p:nvPr>
        </p:nvSpPr>
        <p:spPr>
          <a:xfrm>
            <a:off x="969108" y="2836985"/>
            <a:ext cx="8824913" cy="23622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b="0" lang="en-US" sz="1800">
                <a:solidFill>
                  <a:schemeClr val="lt1"/>
                </a:solidFill>
                <a:latin typeface="Times New Roman"/>
                <a:ea typeface="Times New Roman"/>
                <a:cs typeface="Times New Roman"/>
                <a:sym typeface="Times New Roman"/>
              </a:rPr>
              <a:t>Deployment in Machine Learning is the method by which you integrate a machine learning model into an existing production environment to make decisions based on data. It is the last stage in the machine learning lifecycle.</a:t>
            </a:r>
            <a:endParaRPr/>
          </a:p>
          <a:p>
            <a:pPr indent="-342900" lvl="0" marL="342900" rtl="0" algn="just">
              <a:spcBef>
                <a:spcPts val="1000"/>
              </a:spcBef>
              <a:spcAft>
                <a:spcPts val="0"/>
              </a:spcAft>
              <a:buSzPts val="1440"/>
              <a:buFont typeface="Noto Sans Symbols"/>
              <a:buChar char="⮚"/>
            </a:pPr>
            <a:r>
              <a:rPr b="0" lang="en-US" sz="1800">
                <a:solidFill>
                  <a:schemeClr val="lt1"/>
                </a:solidFill>
                <a:latin typeface="Times New Roman"/>
                <a:ea typeface="Times New Roman"/>
                <a:cs typeface="Times New Roman"/>
                <a:sym typeface="Times New Roman"/>
              </a:rPr>
              <a:t>We first build seven models. Among them, a Random forest regression model is used and deployed using Streamlit.</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6"/>
          <p:cNvPicPr preferRelativeResize="0"/>
          <p:nvPr/>
        </p:nvPicPr>
        <p:blipFill rotWithShape="1">
          <a:blip r:embed="rId3">
            <a:alphaModFix/>
          </a:blip>
          <a:srcRect b="0" l="0" r="0" t="0"/>
          <a:stretch/>
        </p:blipFill>
        <p:spPr>
          <a:xfrm>
            <a:off x="259882" y="371475"/>
            <a:ext cx="11367436" cy="611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light spots" id="335" name="Google Shape;335;p27"/>
          <p:cNvPicPr preferRelativeResize="0"/>
          <p:nvPr/>
        </p:nvPicPr>
        <p:blipFill rotWithShape="1">
          <a:blip r:embed="rId3">
            <a:alphaModFix amt="20000"/>
          </a:blip>
          <a:srcRect b="0" l="0" r="0" t="0"/>
          <a:stretch/>
        </p:blipFill>
        <p:spPr>
          <a:xfrm>
            <a:off x="20" y="-8955"/>
            <a:ext cx="12191980" cy="6857990"/>
          </a:xfrm>
          <a:prstGeom prst="rect">
            <a:avLst/>
          </a:prstGeom>
          <a:noFill/>
          <a:ln>
            <a:noFill/>
          </a:ln>
        </p:spPr>
      </p:pic>
      <p:sp>
        <p:nvSpPr>
          <p:cNvPr id="336" name="Google Shape;336;p27"/>
          <p:cNvSpPr txBox="1"/>
          <p:nvPr>
            <p:ph type="ctrTitle"/>
          </p:nvPr>
        </p:nvSpPr>
        <p:spPr>
          <a:xfrm>
            <a:off x="3962399" y="2573867"/>
            <a:ext cx="7197726" cy="242146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b="1" lang="en-US" u="sng"/>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txBox="1"/>
          <p:nvPr>
            <p:ph type="title"/>
          </p:nvPr>
        </p:nvSpPr>
        <p:spPr>
          <a:xfrm flipH="1">
            <a:off x="475010" y="2065868"/>
            <a:ext cx="3706885" cy="153235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b="1" lang="en-US" sz="4800" u="sng"/>
              <a:t>objective</a:t>
            </a:r>
            <a:endParaRPr b="1" sz="4800" u="sng"/>
          </a:p>
        </p:txBody>
      </p:sp>
      <p:sp>
        <p:nvSpPr>
          <p:cNvPr id="166" name="Google Shape;166;p3"/>
          <p:cNvSpPr/>
          <p:nvPr/>
        </p:nvSpPr>
        <p:spPr>
          <a:xfrm>
            <a:off x="4417622" y="2244436"/>
            <a:ext cx="45719" cy="1353789"/>
          </a:xfrm>
          <a:prstGeom prst="rect">
            <a:avLst/>
          </a:prstGeom>
          <a:solidFill>
            <a:schemeClr val="lt1"/>
          </a:solidFill>
          <a:ln cap="rnd"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entury Gothic"/>
              <a:ea typeface="Century Gothic"/>
              <a:cs typeface="Century Gothic"/>
              <a:sym typeface="Century Gothic"/>
            </a:endParaRPr>
          </a:p>
        </p:txBody>
      </p:sp>
      <p:sp>
        <p:nvSpPr>
          <p:cNvPr id="167" name="Google Shape;167;p3"/>
          <p:cNvSpPr txBox="1"/>
          <p:nvPr/>
        </p:nvSpPr>
        <p:spPr>
          <a:xfrm>
            <a:off x="5023262" y="2244436"/>
            <a:ext cx="5902037"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Century Gothic"/>
                <a:ea typeface="Century Gothic"/>
                <a:cs typeface="Century Gothic"/>
                <a:sym typeface="Century Gothic"/>
              </a:rPr>
              <a:t>The Main Aim of project is to need perform regression to summarize the insurance cost</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4"/>
          <p:cNvSpPr txBox="1"/>
          <p:nvPr>
            <p:ph type="title"/>
          </p:nvPr>
        </p:nvSpPr>
        <p:spPr>
          <a:xfrm>
            <a:off x="1291237" y="609600"/>
            <a:ext cx="6143423" cy="145626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b="1" lang="en-US" sz="4800" u="sng"/>
              <a:t>Project flow</a:t>
            </a:r>
            <a:endParaRPr b="1" sz="4800" u="sng"/>
          </a:p>
        </p:txBody>
      </p:sp>
      <p:pic>
        <p:nvPicPr>
          <p:cNvPr descr="satellite against the night sky" id="174" name="Google Shape;174;p4"/>
          <p:cNvPicPr preferRelativeResize="0"/>
          <p:nvPr/>
        </p:nvPicPr>
        <p:blipFill rotWithShape="1">
          <a:blip r:embed="rId4">
            <a:alphaModFix/>
          </a:blip>
          <a:srcRect b="1" l="8611" r="16026" t="0"/>
          <a:stretch/>
        </p:blipFill>
        <p:spPr>
          <a:xfrm>
            <a:off x="8888133" y="4144246"/>
            <a:ext cx="3302966" cy="2717299"/>
          </a:xfrm>
          <a:custGeom>
            <a:rect b="b" l="l" r="r" t="t"/>
            <a:pathLst>
              <a:path extrusionOk="0" h="2500842" w="3039855">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ln>
            <a:noFill/>
          </a:ln>
        </p:spPr>
      </p:pic>
      <p:pic>
        <p:nvPicPr>
          <p:cNvPr descr="abstract image of light dots" id="175" name="Google Shape;175;p4"/>
          <p:cNvPicPr preferRelativeResize="0"/>
          <p:nvPr/>
        </p:nvPicPr>
        <p:blipFill rotWithShape="1">
          <a:blip r:embed="rId5">
            <a:alphaModFix/>
          </a:blip>
          <a:srcRect b="-1" l="23268" r="4772" t="0"/>
          <a:stretch/>
        </p:blipFill>
        <p:spPr>
          <a:xfrm>
            <a:off x="8055588" y="-3863"/>
            <a:ext cx="4132754" cy="3445946"/>
          </a:xfrm>
          <a:custGeom>
            <a:rect b="b" l="l" r="r" t="t"/>
            <a:pathLst>
              <a:path extrusionOk="0" h="3867534" w="4638368">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a:noFill/>
          <a:ln>
            <a:noFill/>
          </a:ln>
        </p:spPr>
      </p:pic>
      <p:sp>
        <p:nvSpPr>
          <p:cNvPr id="176" name="Google Shape;176;p4"/>
          <p:cNvSpPr txBox="1"/>
          <p:nvPr/>
        </p:nvSpPr>
        <p:spPr>
          <a:xfrm>
            <a:off x="1711568" y="2563444"/>
            <a:ext cx="3980106" cy="26468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2060"/>
                </a:solidFill>
                <a:latin typeface="Times New Roman"/>
                <a:ea typeface="Times New Roman"/>
                <a:cs typeface="Times New Roman"/>
                <a:sym typeface="Times New Roman"/>
              </a:rPr>
              <a:t>Data collection</a:t>
            </a:r>
            <a:endParaRPr/>
          </a:p>
          <a:p>
            <a:pPr indent="0" lvl="0" marL="0" marR="0" rtl="0" algn="ctr">
              <a:spcBef>
                <a:spcPts val="0"/>
              </a:spcBef>
              <a:spcAft>
                <a:spcPts val="0"/>
              </a:spcAft>
              <a:buNone/>
            </a:pPr>
            <a:r>
              <a:t/>
            </a:r>
            <a:endParaRPr sz="2000">
              <a:solidFill>
                <a:srgbClr val="002060"/>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1800">
                <a:solidFill>
                  <a:srgbClr val="002060"/>
                </a:solidFill>
                <a:latin typeface="Times New Roman"/>
                <a:ea typeface="Times New Roman"/>
                <a:cs typeface="Times New Roman"/>
                <a:sym typeface="Times New Roman"/>
              </a:rPr>
              <a:t>Exploratory Data Analysis(EDA)</a:t>
            </a:r>
            <a:endParaRPr/>
          </a:p>
          <a:p>
            <a:pPr indent="0" lvl="0" marL="0" marR="0" rtl="0" algn="ctr">
              <a:spcBef>
                <a:spcPts val="0"/>
              </a:spcBef>
              <a:spcAft>
                <a:spcPts val="0"/>
              </a:spcAft>
              <a:buClr>
                <a:schemeClr val="lt1"/>
              </a:buClr>
              <a:buSzPts val="1800"/>
              <a:buFont typeface="Century Gothic"/>
              <a:buNone/>
            </a:pPr>
            <a:r>
              <a:t/>
            </a:r>
            <a:endParaRPr sz="1800">
              <a:solidFill>
                <a:srgbClr val="002060"/>
              </a:solidFill>
              <a:latin typeface="Century Gothic"/>
              <a:ea typeface="Century Gothic"/>
              <a:cs typeface="Century Gothic"/>
              <a:sym typeface="Century Gothic"/>
            </a:endParaRPr>
          </a:p>
          <a:p>
            <a:pPr indent="0" lvl="0" marL="0" marR="0" rtl="0" algn="ctr">
              <a:spcBef>
                <a:spcPts val="0"/>
              </a:spcBef>
              <a:spcAft>
                <a:spcPts val="0"/>
              </a:spcAft>
              <a:buClr>
                <a:srgbClr val="002060"/>
              </a:buClr>
              <a:buSzPts val="1800"/>
              <a:buFont typeface="Century Gothic"/>
              <a:buNone/>
            </a:pPr>
            <a:r>
              <a:rPr i="0" lang="en-US" sz="1800">
                <a:solidFill>
                  <a:srgbClr val="002060"/>
                </a:solidFill>
                <a:latin typeface="Century Gothic"/>
                <a:ea typeface="Century Gothic"/>
                <a:cs typeface="Century Gothic"/>
                <a:sym typeface="Century Gothic"/>
              </a:rPr>
              <a:t> </a:t>
            </a:r>
            <a:r>
              <a:rPr i="0" lang="en-US" sz="1800">
                <a:solidFill>
                  <a:srgbClr val="002060"/>
                </a:solidFill>
                <a:latin typeface="Times New Roman"/>
                <a:ea typeface="Times New Roman"/>
                <a:cs typeface="Times New Roman"/>
                <a:sym typeface="Times New Roman"/>
              </a:rPr>
              <a:t>Data Visualization</a:t>
            </a:r>
            <a:endParaRPr i="0"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Clr>
                <a:srgbClr val="002060"/>
              </a:buClr>
              <a:buSzPts val="1800"/>
              <a:buFont typeface="Century Gothic"/>
              <a:buNone/>
            </a:pPr>
            <a:r>
              <a:rPr i="0" lang="en-US" sz="1800">
                <a:solidFill>
                  <a:srgbClr val="002060"/>
                </a:solidFill>
                <a:latin typeface="Century Gothic"/>
                <a:ea typeface="Century Gothic"/>
                <a:cs typeface="Century Gothic"/>
                <a:sym typeface="Century Gothic"/>
              </a:rPr>
              <a:t>                                                             </a:t>
            </a:r>
            <a:endParaRPr/>
          </a:p>
          <a:p>
            <a:pPr indent="0" lvl="0" marL="0" marR="0" rtl="0" algn="ctr">
              <a:spcBef>
                <a:spcPts val="0"/>
              </a:spcBef>
              <a:spcAft>
                <a:spcPts val="0"/>
              </a:spcAft>
              <a:buClr>
                <a:srgbClr val="002060"/>
              </a:buClr>
              <a:buSzPts val="1800"/>
              <a:buFont typeface="Century Gothic"/>
              <a:buNone/>
            </a:pPr>
            <a:r>
              <a:rPr i="0" lang="en-US" sz="1800">
                <a:solidFill>
                  <a:srgbClr val="002060"/>
                </a:solidFill>
                <a:latin typeface="Century Gothic"/>
                <a:ea typeface="Century Gothic"/>
                <a:cs typeface="Century Gothic"/>
                <a:sym typeface="Century Gothic"/>
              </a:rPr>
              <a:t> </a:t>
            </a:r>
            <a:r>
              <a:rPr i="0" lang="en-US" sz="1800">
                <a:solidFill>
                  <a:srgbClr val="002060"/>
                </a:solidFill>
                <a:latin typeface="Times New Roman"/>
                <a:ea typeface="Times New Roman"/>
                <a:cs typeface="Times New Roman"/>
                <a:sym typeface="Times New Roman"/>
              </a:rPr>
              <a:t>Model Construction and Evaluation</a:t>
            </a:r>
            <a:endParaRPr/>
          </a:p>
          <a:p>
            <a:pPr indent="0" lvl="0" marL="0" marR="0" rtl="0" algn="ctr">
              <a:spcBef>
                <a:spcPts val="0"/>
              </a:spcBef>
              <a:spcAft>
                <a:spcPts val="0"/>
              </a:spcAft>
              <a:buClr>
                <a:schemeClr val="lt1"/>
              </a:buClr>
              <a:buSzPts val="1800"/>
              <a:buFont typeface="Century Gothic"/>
              <a:buNone/>
            </a:pPr>
            <a:r>
              <a:t/>
            </a:r>
            <a:endParaRPr i="0" sz="1800">
              <a:solidFill>
                <a:srgbClr val="002060"/>
              </a:solidFill>
              <a:latin typeface="Century Gothic"/>
              <a:ea typeface="Century Gothic"/>
              <a:cs typeface="Century Gothic"/>
              <a:sym typeface="Century Gothic"/>
            </a:endParaRPr>
          </a:p>
          <a:p>
            <a:pPr indent="0" lvl="0" marL="0" marR="0" rtl="0" algn="ctr">
              <a:spcBef>
                <a:spcPts val="0"/>
              </a:spcBef>
              <a:spcAft>
                <a:spcPts val="0"/>
              </a:spcAft>
              <a:buClr>
                <a:srgbClr val="002060"/>
              </a:buClr>
              <a:buSzPts val="1800"/>
              <a:buFont typeface="Times New Roman"/>
              <a:buNone/>
            </a:pPr>
            <a:r>
              <a:rPr lang="en-US" sz="1800">
                <a:solidFill>
                  <a:srgbClr val="002060"/>
                </a:solidFill>
                <a:latin typeface="Times New Roman"/>
                <a:ea typeface="Times New Roman"/>
                <a:cs typeface="Times New Roman"/>
                <a:sym typeface="Times New Roman"/>
              </a:rPr>
              <a:t>Deployment</a:t>
            </a:r>
            <a:endParaRPr i="0" sz="1800">
              <a:solidFill>
                <a:srgbClr val="002060"/>
              </a:solidFill>
              <a:latin typeface="Times New Roman"/>
              <a:ea typeface="Times New Roman"/>
              <a:cs typeface="Times New Roman"/>
              <a:sym typeface="Times New Roman"/>
            </a:endParaRPr>
          </a:p>
        </p:txBody>
      </p:sp>
      <p:cxnSp>
        <p:nvCxnSpPr>
          <p:cNvPr id="177" name="Google Shape;177;p4"/>
          <p:cNvCxnSpPr/>
          <p:nvPr/>
        </p:nvCxnSpPr>
        <p:spPr>
          <a:xfrm>
            <a:off x="3701621" y="2907323"/>
            <a:ext cx="0" cy="336062"/>
          </a:xfrm>
          <a:prstGeom prst="straightConnector1">
            <a:avLst/>
          </a:prstGeom>
          <a:noFill/>
          <a:ln cap="rnd" cmpd="sng" w="9525">
            <a:solidFill>
              <a:schemeClr val="accent1"/>
            </a:solidFill>
            <a:prstDash val="solid"/>
            <a:round/>
            <a:headEnd len="sm" w="sm" type="none"/>
            <a:tailEnd len="med" w="med" type="triangle"/>
          </a:ln>
        </p:spPr>
      </p:cxnSp>
      <p:cxnSp>
        <p:nvCxnSpPr>
          <p:cNvPr id="178" name="Google Shape;178;p4"/>
          <p:cNvCxnSpPr/>
          <p:nvPr/>
        </p:nvCxnSpPr>
        <p:spPr>
          <a:xfrm>
            <a:off x="3701621" y="3442083"/>
            <a:ext cx="0" cy="356194"/>
          </a:xfrm>
          <a:prstGeom prst="straightConnector1">
            <a:avLst/>
          </a:prstGeom>
          <a:noFill/>
          <a:ln cap="rnd" cmpd="sng" w="9525">
            <a:solidFill>
              <a:schemeClr val="accent1"/>
            </a:solidFill>
            <a:prstDash val="solid"/>
            <a:round/>
            <a:headEnd len="sm" w="sm" type="none"/>
            <a:tailEnd len="med" w="med" type="triangle"/>
          </a:ln>
        </p:spPr>
      </p:cxnSp>
      <p:cxnSp>
        <p:nvCxnSpPr>
          <p:cNvPr id="179" name="Google Shape;179;p4"/>
          <p:cNvCxnSpPr/>
          <p:nvPr/>
        </p:nvCxnSpPr>
        <p:spPr>
          <a:xfrm>
            <a:off x="3701621" y="4064000"/>
            <a:ext cx="0" cy="304800"/>
          </a:xfrm>
          <a:prstGeom prst="straightConnector1">
            <a:avLst/>
          </a:prstGeom>
          <a:noFill/>
          <a:ln cap="rnd" cmpd="sng" w="9525">
            <a:solidFill>
              <a:schemeClr val="accent1"/>
            </a:solidFill>
            <a:prstDash val="solid"/>
            <a:round/>
            <a:headEnd len="sm" w="sm" type="none"/>
            <a:tailEnd len="med" w="med" type="triangle"/>
          </a:ln>
        </p:spPr>
      </p:cxnSp>
      <p:cxnSp>
        <p:nvCxnSpPr>
          <p:cNvPr id="180" name="Google Shape;180;p4"/>
          <p:cNvCxnSpPr/>
          <p:nvPr/>
        </p:nvCxnSpPr>
        <p:spPr>
          <a:xfrm>
            <a:off x="3701621" y="4595446"/>
            <a:ext cx="0" cy="351692"/>
          </a:xfrm>
          <a:prstGeom prst="straightConnector1">
            <a:avLst/>
          </a:prstGeom>
          <a:noFill/>
          <a:ln cap="rnd" cmpd="sng" w="9525">
            <a:solidFill>
              <a:schemeClr val="accent1"/>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b="1" lang="en-US" u="sng"/>
              <a:t>Data Collection</a:t>
            </a:r>
            <a:endParaRPr b="1"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nvSpPr>
        <p:spPr>
          <a:xfrm flipH="1">
            <a:off x="1576232" y="2399324"/>
            <a:ext cx="3563841" cy="181588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entury Gothic"/>
                <a:ea typeface="Century Gothic"/>
                <a:cs typeface="Century Gothic"/>
                <a:sym typeface="Century Gothic"/>
              </a:rPr>
              <a:t>Load data in Google colab by creating variable as ds.</a:t>
            </a:r>
            <a:endParaRPr/>
          </a:p>
        </p:txBody>
      </p:sp>
      <p:pic>
        <p:nvPicPr>
          <p:cNvPr id="191" name="Google Shape;191;p6"/>
          <p:cNvPicPr preferRelativeResize="0"/>
          <p:nvPr/>
        </p:nvPicPr>
        <p:blipFill rotWithShape="1">
          <a:blip r:embed="rId3">
            <a:alphaModFix/>
          </a:blip>
          <a:srcRect b="0" l="0" r="0" t="0"/>
          <a:stretch/>
        </p:blipFill>
        <p:spPr>
          <a:xfrm>
            <a:off x="6960143" y="1828799"/>
            <a:ext cx="4428900" cy="35442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p:nvPr/>
        </p:nvSpPr>
        <p:spPr>
          <a:xfrm>
            <a:off x="3242141" y="2805237"/>
            <a:ext cx="7597016"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u="sng" cap="none">
                <a:solidFill>
                  <a:schemeClr val="lt1"/>
                </a:solidFill>
                <a:latin typeface="Century Gothic"/>
                <a:ea typeface="Century Gothic"/>
                <a:cs typeface="Century Gothic"/>
                <a:sym typeface="Century Gothic"/>
              </a:rPr>
              <a:t>Exploratory Data Analysis</a:t>
            </a:r>
            <a:endParaRPr/>
          </a:p>
          <a:p>
            <a:pPr indent="0" lvl="0" marL="0" marR="0" rtl="0" algn="r">
              <a:spcBef>
                <a:spcPts val="0"/>
              </a:spcBef>
              <a:spcAft>
                <a:spcPts val="0"/>
              </a:spcAft>
              <a:buNone/>
            </a:pPr>
            <a:r>
              <a:rPr b="1" lang="en-US" sz="5400" u="sng">
                <a:solidFill>
                  <a:schemeClr val="lt1"/>
                </a:solidFill>
                <a:latin typeface="Century Gothic"/>
                <a:ea typeface="Century Gothic"/>
                <a:cs typeface="Century Gothic"/>
                <a:sym typeface="Century Gothic"/>
              </a:rPr>
              <a:t>{EDA}</a:t>
            </a:r>
            <a:endParaRPr b="1" sz="5400" u="sng" cap="none">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800"/>
              <a:buFont typeface="Century Gothic"/>
              <a:buNone/>
            </a:pPr>
            <a:r>
              <a:rPr b="1" lang="en-US" sz="4800" u="sng"/>
              <a:t>EDA</a:t>
            </a:r>
            <a:endParaRPr b="1" sz="4800" u="sng"/>
          </a:p>
        </p:txBody>
      </p:sp>
      <p:sp>
        <p:nvSpPr>
          <p:cNvPr id="202" name="Google Shape;202;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880"/>
              <a:buNone/>
            </a:pPr>
            <a:r>
              <a:rPr lang="en-US" sz="3600"/>
              <a:t>In EDA is a step to ensure the data is cleaned and ready for processing, providing insights and preventing errors</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txBox="1"/>
          <p:nvPr>
            <p:ph idx="4294967295" type="title"/>
          </p:nvPr>
        </p:nvSpPr>
        <p:spPr>
          <a:xfrm>
            <a:off x="1500554" y="745307"/>
            <a:ext cx="8824913" cy="5667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u="sng"/>
              <a:t>Describing the data</a:t>
            </a:r>
            <a:endParaRPr u="sng"/>
          </a:p>
        </p:txBody>
      </p:sp>
      <p:sp>
        <p:nvSpPr>
          <p:cNvPr id="208" name="Google Shape;208;p9"/>
          <p:cNvSpPr txBox="1"/>
          <p:nvPr>
            <p:ph idx="4294967295" type="body"/>
          </p:nvPr>
        </p:nvSpPr>
        <p:spPr>
          <a:xfrm flipH="1">
            <a:off x="2024184" y="2235895"/>
            <a:ext cx="4579815" cy="33915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Data set details:</a:t>
            </a:r>
            <a:endParaRPr/>
          </a:p>
          <a:p>
            <a:pPr indent="-171450" lvl="0" marL="171450" rtl="0" algn="l">
              <a:spcBef>
                <a:spcPts val="1000"/>
              </a:spcBef>
              <a:spcAft>
                <a:spcPts val="0"/>
              </a:spcAft>
              <a:buSzPts val="960"/>
              <a:buFont typeface="Noto Sans Symbols"/>
              <a:buChar char="❖"/>
            </a:pPr>
            <a:r>
              <a:rPr lang="en-US" sz="1200"/>
              <a:t>No. of rows: 1338</a:t>
            </a:r>
            <a:endParaRPr/>
          </a:p>
          <a:p>
            <a:pPr indent="-171450" lvl="0" marL="171450" rtl="0" algn="l">
              <a:spcBef>
                <a:spcPts val="1000"/>
              </a:spcBef>
              <a:spcAft>
                <a:spcPts val="0"/>
              </a:spcAft>
              <a:buSzPts val="960"/>
              <a:buFont typeface="Noto Sans Symbols"/>
              <a:buChar char="❖"/>
            </a:pPr>
            <a:r>
              <a:rPr lang="en-US" sz="1200"/>
              <a:t>No.fo columns: 7</a:t>
            </a:r>
            <a:endParaRPr/>
          </a:p>
          <a:p>
            <a:pPr indent="0" lvl="0" marL="0" rtl="0" algn="l">
              <a:spcBef>
                <a:spcPts val="1000"/>
              </a:spcBef>
              <a:spcAft>
                <a:spcPts val="0"/>
              </a:spcAft>
              <a:buSzPts val="1600"/>
              <a:buNone/>
            </a:pPr>
            <a:r>
              <a:rPr lang="en-US"/>
              <a:t>What we have done with data:</a:t>
            </a:r>
            <a:endParaRPr/>
          </a:p>
          <a:p>
            <a:pPr indent="-171450" lvl="0" marL="171450" rtl="0" algn="l">
              <a:spcBef>
                <a:spcPts val="1000"/>
              </a:spcBef>
              <a:spcAft>
                <a:spcPts val="0"/>
              </a:spcAft>
              <a:buSzPts val="960"/>
              <a:buFont typeface="Arial"/>
              <a:buChar char="•"/>
            </a:pPr>
            <a:r>
              <a:rPr lang="en-US" sz="1200"/>
              <a:t>Missing values</a:t>
            </a:r>
            <a:endParaRPr/>
          </a:p>
          <a:p>
            <a:pPr indent="-171450" lvl="0" marL="171450" rtl="0" algn="l">
              <a:spcBef>
                <a:spcPts val="1000"/>
              </a:spcBef>
              <a:spcAft>
                <a:spcPts val="0"/>
              </a:spcAft>
              <a:buSzPts val="960"/>
              <a:buFont typeface="Arial"/>
              <a:buChar char="•"/>
            </a:pPr>
            <a:r>
              <a:rPr lang="en-US" sz="1200"/>
              <a:t>Finding duplicates values</a:t>
            </a:r>
            <a:endParaRPr/>
          </a:p>
          <a:p>
            <a:pPr indent="-171450" lvl="0" marL="171450" rtl="0" algn="l">
              <a:spcBef>
                <a:spcPts val="1000"/>
              </a:spcBef>
              <a:spcAft>
                <a:spcPts val="0"/>
              </a:spcAft>
              <a:buSzPts val="960"/>
              <a:buFont typeface="Arial"/>
              <a:buChar char="•"/>
            </a:pPr>
            <a:r>
              <a:rPr lang="en-US" sz="1200"/>
              <a:t>Finding outlier</a:t>
            </a:r>
            <a:endParaRPr/>
          </a:p>
        </p:txBody>
      </p:sp>
      <p:pic>
        <p:nvPicPr>
          <p:cNvPr id="209" name="Google Shape;209;p9"/>
          <p:cNvPicPr preferRelativeResize="0"/>
          <p:nvPr/>
        </p:nvPicPr>
        <p:blipFill rotWithShape="1">
          <a:blip r:embed="rId3">
            <a:alphaModFix/>
          </a:blip>
          <a:srcRect b="0" l="0" r="0" t="0"/>
          <a:stretch/>
        </p:blipFill>
        <p:spPr>
          <a:xfrm>
            <a:off x="7998124" y="3794663"/>
            <a:ext cx="3305636" cy="2781688"/>
          </a:xfrm>
          <a:prstGeom prst="rect">
            <a:avLst/>
          </a:prstGeom>
          <a:noFill/>
          <a:ln>
            <a:noFill/>
          </a:ln>
        </p:spPr>
      </p:pic>
      <p:pic>
        <p:nvPicPr>
          <p:cNvPr id="210" name="Google Shape;210;p9"/>
          <p:cNvPicPr preferRelativeResize="0"/>
          <p:nvPr/>
        </p:nvPicPr>
        <p:blipFill rotWithShape="1">
          <a:blip r:embed="rId4">
            <a:alphaModFix/>
          </a:blip>
          <a:srcRect b="0" l="0" r="0" t="0"/>
          <a:stretch/>
        </p:blipFill>
        <p:spPr>
          <a:xfrm>
            <a:off x="7998124" y="1956698"/>
            <a:ext cx="3645434" cy="15545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2023-06-22T17:13:59Z</dcterms:created>
  <dc:creator>umang mantri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